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63" r:id="rId4"/>
    <p:sldId id="259" r:id="rId5"/>
    <p:sldId id="262" r:id="rId6"/>
    <p:sldId id="261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22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[Exercise 1.8.xlsx]5!PivotTable1</c:name>
    <c:fmtId val="14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Total</a:t>
            </a:r>
            <a:r>
              <a:rPr lang="en-US" sz="1600" baseline="0" dirty="0"/>
              <a:t> Video Game Sales from 1983 to 2016</a:t>
            </a:r>
            <a:endParaRPr lang="en-US" sz="1600" dirty="0"/>
          </a:p>
        </c:rich>
      </c:tx>
      <c:layout>
        <c:manualLayout>
          <c:xMode val="edge"/>
          <c:yMode val="edge"/>
          <c:x val="0.3015422695117283"/>
          <c:y val="1.402577982507533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'5'!$B$3</c:f>
              <c:strCache>
                <c:ptCount val="1"/>
                <c:pt idx="0">
                  <c:v>Sum of NA_Sales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'5'!$A$4:$A$38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'5'!$B$4:$B$38</c:f>
              <c:numCache>
                <c:formatCode>General</c:formatCode>
                <c:ptCount val="34"/>
                <c:pt idx="0">
                  <c:v>7.76</c:v>
                </c:pt>
                <c:pt idx="1">
                  <c:v>33.28</c:v>
                </c:pt>
                <c:pt idx="2">
                  <c:v>33.729999999999997</c:v>
                </c:pt>
                <c:pt idx="3">
                  <c:v>12.5</c:v>
                </c:pt>
                <c:pt idx="4">
                  <c:v>8.4600000000000026</c:v>
                </c:pt>
                <c:pt idx="5">
                  <c:v>23.869999999999997</c:v>
                </c:pt>
                <c:pt idx="6">
                  <c:v>45.15</c:v>
                </c:pt>
                <c:pt idx="7">
                  <c:v>25.46</c:v>
                </c:pt>
                <c:pt idx="8">
                  <c:v>12.76</c:v>
                </c:pt>
                <c:pt idx="9">
                  <c:v>33.869999999999997</c:v>
                </c:pt>
                <c:pt idx="10">
                  <c:v>15.120000000000001</c:v>
                </c:pt>
                <c:pt idx="11">
                  <c:v>28.150000000000002</c:v>
                </c:pt>
                <c:pt idx="12">
                  <c:v>24.820000000000011</c:v>
                </c:pt>
                <c:pt idx="13">
                  <c:v>86.72999999999999</c:v>
                </c:pt>
                <c:pt idx="14">
                  <c:v>94.750000000000071</c:v>
                </c:pt>
                <c:pt idx="15">
                  <c:v>128.35999999999999</c:v>
                </c:pt>
                <c:pt idx="16">
                  <c:v>126.03000000000004</c:v>
                </c:pt>
                <c:pt idx="17">
                  <c:v>94.490000000000038</c:v>
                </c:pt>
                <c:pt idx="18">
                  <c:v>173.98000000000042</c:v>
                </c:pt>
                <c:pt idx="19">
                  <c:v>216.19000000000017</c:v>
                </c:pt>
                <c:pt idx="20">
                  <c:v>193.59000000000069</c:v>
                </c:pt>
                <c:pt idx="21">
                  <c:v>222.5300000000004</c:v>
                </c:pt>
                <c:pt idx="22">
                  <c:v>242.56000000000049</c:v>
                </c:pt>
                <c:pt idx="23">
                  <c:v>263.07999999999885</c:v>
                </c:pt>
                <c:pt idx="24">
                  <c:v>312.00999999999834</c:v>
                </c:pt>
                <c:pt idx="25">
                  <c:v>351.40999999999917</c:v>
                </c:pt>
                <c:pt idx="26">
                  <c:v>338.81999999999891</c:v>
                </c:pt>
                <c:pt idx="27">
                  <c:v>304.14999999999998</c:v>
                </c:pt>
                <c:pt idx="28">
                  <c:v>241.06000000000097</c:v>
                </c:pt>
                <c:pt idx="29">
                  <c:v>154.96000000000006</c:v>
                </c:pt>
                <c:pt idx="30">
                  <c:v>154.7700000000001</c:v>
                </c:pt>
                <c:pt idx="31">
                  <c:v>131.9700000000002</c:v>
                </c:pt>
                <c:pt idx="32">
                  <c:v>102.81999999999992</c:v>
                </c:pt>
                <c:pt idx="33">
                  <c:v>22.660000000000057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6EC-4A5F-AB85-E7FCC3DCA976}"/>
            </c:ext>
          </c:extLst>
        </c:ser>
        <c:ser>
          <c:idx val="1"/>
          <c:order val="1"/>
          <c:tx>
            <c:strRef>
              <c:f>'5'!$C$3</c:f>
              <c:strCache>
                <c:ptCount val="1"/>
                <c:pt idx="0">
                  <c:v>Sum of EU_Sales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'5'!$A$4:$A$38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'5'!$C$4:$C$38</c:f>
              <c:numCache>
                <c:formatCode>General</c:formatCode>
                <c:ptCount val="34"/>
                <c:pt idx="0">
                  <c:v>0.80000000000000027</c:v>
                </c:pt>
                <c:pt idx="1">
                  <c:v>2.0999999999999996</c:v>
                </c:pt>
                <c:pt idx="2">
                  <c:v>4.74</c:v>
                </c:pt>
                <c:pt idx="3">
                  <c:v>2.8400000000000007</c:v>
                </c:pt>
                <c:pt idx="4">
                  <c:v>1.4100000000000001</c:v>
                </c:pt>
                <c:pt idx="5">
                  <c:v>6.5900000000000007</c:v>
                </c:pt>
                <c:pt idx="6">
                  <c:v>8.44</c:v>
                </c:pt>
                <c:pt idx="7">
                  <c:v>7.6299999999999981</c:v>
                </c:pt>
                <c:pt idx="8">
                  <c:v>3.9499999999999993</c:v>
                </c:pt>
                <c:pt idx="9">
                  <c:v>11.710000000000003</c:v>
                </c:pt>
                <c:pt idx="10">
                  <c:v>4.6499999999999995</c:v>
                </c:pt>
                <c:pt idx="11">
                  <c:v>14.879999999999997</c:v>
                </c:pt>
                <c:pt idx="12">
                  <c:v>14.899999999999981</c:v>
                </c:pt>
                <c:pt idx="13">
                  <c:v>47.239999999999981</c:v>
                </c:pt>
                <c:pt idx="14">
                  <c:v>48.319999999999986</c:v>
                </c:pt>
                <c:pt idx="15">
                  <c:v>66.900000000000119</c:v>
                </c:pt>
                <c:pt idx="16">
                  <c:v>62.650000000000027</c:v>
                </c:pt>
                <c:pt idx="17">
                  <c:v>52.750000000000028</c:v>
                </c:pt>
                <c:pt idx="18">
                  <c:v>94.889999999999858</c:v>
                </c:pt>
                <c:pt idx="19">
                  <c:v>109.74000000000032</c:v>
                </c:pt>
                <c:pt idx="20">
                  <c:v>103.8100000000003</c:v>
                </c:pt>
                <c:pt idx="21">
                  <c:v>107.30000000000034</c:v>
                </c:pt>
                <c:pt idx="22">
                  <c:v>121.94000000000041</c:v>
                </c:pt>
                <c:pt idx="23">
                  <c:v>129.1999999999999</c:v>
                </c:pt>
                <c:pt idx="24">
                  <c:v>160.49999999999974</c:v>
                </c:pt>
                <c:pt idx="25">
                  <c:v>184.39999999999981</c:v>
                </c:pt>
                <c:pt idx="26">
                  <c:v>191.53999999999985</c:v>
                </c:pt>
                <c:pt idx="27">
                  <c:v>176.73000000000016</c:v>
                </c:pt>
                <c:pt idx="28">
                  <c:v>167.40000000000029</c:v>
                </c:pt>
                <c:pt idx="29">
                  <c:v>118.78000000000002</c:v>
                </c:pt>
                <c:pt idx="30">
                  <c:v>125.77000000000004</c:v>
                </c:pt>
                <c:pt idx="31">
                  <c:v>125.65000000000011</c:v>
                </c:pt>
                <c:pt idx="32">
                  <c:v>97.710000000000022</c:v>
                </c:pt>
                <c:pt idx="33">
                  <c:v>26.760000000000058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6EC-4A5F-AB85-E7FCC3DCA976}"/>
            </c:ext>
          </c:extLst>
        </c:ser>
        <c:ser>
          <c:idx val="2"/>
          <c:order val="2"/>
          <c:tx>
            <c:strRef>
              <c:f>'5'!$D$3</c:f>
              <c:strCache>
                <c:ptCount val="1"/>
                <c:pt idx="0">
                  <c:v>Sum of JP_Sales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'5'!$A$4:$A$38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'5'!$D$4:$D$38</c:f>
              <c:numCache>
                <c:formatCode>General</c:formatCode>
                <c:ptCount val="34"/>
                <c:pt idx="0">
                  <c:v>8.1</c:v>
                </c:pt>
                <c:pt idx="1">
                  <c:v>14.269999999999998</c:v>
                </c:pt>
                <c:pt idx="2">
                  <c:v>14.56</c:v>
                </c:pt>
                <c:pt idx="3">
                  <c:v>19.809999999999999</c:v>
                </c:pt>
                <c:pt idx="4">
                  <c:v>11.63</c:v>
                </c:pt>
                <c:pt idx="5">
                  <c:v>15.759999999999998</c:v>
                </c:pt>
                <c:pt idx="6">
                  <c:v>18.360000000000003</c:v>
                </c:pt>
                <c:pt idx="7">
                  <c:v>14.880000000000003</c:v>
                </c:pt>
                <c:pt idx="8">
                  <c:v>14.780000000000001</c:v>
                </c:pt>
                <c:pt idx="9">
                  <c:v>28.91</c:v>
                </c:pt>
                <c:pt idx="10">
                  <c:v>25.330000000000009</c:v>
                </c:pt>
                <c:pt idx="11">
                  <c:v>33.990000000000016</c:v>
                </c:pt>
                <c:pt idx="12">
                  <c:v>45.750000000000014</c:v>
                </c:pt>
                <c:pt idx="13">
                  <c:v>57.439999999999969</c:v>
                </c:pt>
                <c:pt idx="14">
                  <c:v>48.869999999999969</c:v>
                </c:pt>
                <c:pt idx="15">
                  <c:v>50.04</c:v>
                </c:pt>
                <c:pt idx="16">
                  <c:v>52.34</c:v>
                </c:pt>
                <c:pt idx="17">
                  <c:v>42.770000000000046</c:v>
                </c:pt>
                <c:pt idx="18">
                  <c:v>39.809999999999995</c:v>
                </c:pt>
                <c:pt idx="19">
                  <c:v>41.760000000000019</c:v>
                </c:pt>
                <c:pt idx="20">
                  <c:v>34.200000000000031</c:v>
                </c:pt>
                <c:pt idx="21">
                  <c:v>41.599999999999994</c:v>
                </c:pt>
                <c:pt idx="22">
                  <c:v>54.240000000000009</c:v>
                </c:pt>
                <c:pt idx="23">
                  <c:v>73.589999999999932</c:v>
                </c:pt>
                <c:pt idx="24">
                  <c:v>60.150000000000119</c:v>
                </c:pt>
                <c:pt idx="25">
                  <c:v>60.040000000000056</c:v>
                </c:pt>
                <c:pt idx="26">
                  <c:v>61.719999999999992</c:v>
                </c:pt>
                <c:pt idx="27">
                  <c:v>59.120000000000232</c:v>
                </c:pt>
                <c:pt idx="28">
                  <c:v>52.820000000000114</c:v>
                </c:pt>
                <c:pt idx="29">
                  <c:v>51.700000000000145</c:v>
                </c:pt>
                <c:pt idx="30">
                  <c:v>47.550000000000068</c:v>
                </c:pt>
                <c:pt idx="31">
                  <c:v>39.370000000000132</c:v>
                </c:pt>
                <c:pt idx="32">
                  <c:v>33.530000000000165</c:v>
                </c:pt>
                <c:pt idx="33">
                  <c:v>13.65999999999997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6EC-4A5F-AB85-E7FCC3DCA976}"/>
            </c:ext>
          </c:extLst>
        </c:ser>
        <c:ser>
          <c:idx val="3"/>
          <c:order val="3"/>
          <c:tx>
            <c:strRef>
              <c:f>'5'!$E$3</c:f>
              <c:strCache>
                <c:ptCount val="1"/>
                <c:pt idx="0">
                  <c:v>Sum of Global_Sales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'5'!$A$4:$A$38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'5'!$E$4:$E$38</c:f>
              <c:numCache>
                <c:formatCode>General</c:formatCode>
                <c:ptCount val="34"/>
                <c:pt idx="0">
                  <c:v>16.790000000000003</c:v>
                </c:pt>
                <c:pt idx="1">
                  <c:v>50.360000000000014</c:v>
                </c:pt>
                <c:pt idx="2">
                  <c:v>53.940000000000005</c:v>
                </c:pt>
                <c:pt idx="3">
                  <c:v>37.07</c:v>
                </c:pt>
                <c:pt idx="4">
                  <c:v>21.739999999999995</c:v>
                </c:pt>
                <c:pt idx="5">
                  <c:v>47.22</c:v>
                </c:pt>
                <c:pt idx="6">
                  <c:v>73.45</c:v>
                </c:pt>
                <c:pt idx="7">
                  <c:v>49.389999999999993</c:v>
                </c:pt>
                <c:pt idx="8">
                  <c:v>32.230000000000004</c:v>
                </c:pt>
                <c:pt idx="9">
                  <c:v>76.159999999999982</c:v>
                </c:pt>
                <c:pt idx="10">
                  <c:v>45.98</c:v>
                </c:pt>
                <c:pt idx="11">
                  <c:v>79.17000000000003</c:v>
                </c:pt>
                <c:pt idx="12">
                  <c:v>88.109999999999914</c:v>
                </c:pt>
                <c:pt idx="13">
                  <c:v>199.09999999999994</c:v>
                </c:pt>
                <c:pt idx="14">
                  <c:v>200.98000000000013</c:v>
                </c:pt>
                <c:pt idx="15">
                  <c:v>256.46999999999963</c:v>
                </c:pt>
                <c:pt idx="16">
                  <c:v>251.22000000000017</c:v>
                </c:pt>
                <c:pt idx="17">
                  <c:v>201.56000000000023</c:v>
                </c:pt>
                <c:pt idx="18">
                  <c:v>331.41999999999911</c:v>
                </c:pt>
                <c:pt idx="19">
                  <c:v>395.51999999999828</c:v>
                </c:pt>
                <c:pt idx="20">
                  <c:v>357.84999999999894</c:v>
                </c:pt>
                <c:pt idx="21">
                  <c:v>419.16999999999859</c:v>
                </c:pt>
                <c:pt idx="22">
                  <c:v>459.84999999999758</c:v>
                </c:pt>
                <c:pt idx="23">
                  <c:v>520.79999999999166</c:v>
                </c:pt>
                <c:pt idx="24">
                  <c:v>610.93999999999357</c:v>
                </c:pt>
                <c:pt idx="25">
                  <c:v>678.63999999999544</c:v>
                </c:pt>
                <c:pt idx="26">
                  <c:v>667.03999999999496</c:v>
                </c:pt>
                <c:pt idx="27">
                  <c:v>599.98999999999523</c:v>
                </c:pt>
                <c:pt idx="28">
                  <c:v>515.71999999999696</c:v>
                </c:pt>
                <c:pt idx="29">
                  <c:v>363.49999999999835</c:v>
                </c:pt>
                <c:pt idx="30">
                  <c:v>368.02999999999861</c:v>
                </c:pt>
                <c:pt idx="31">
                  <c:v>336.95999999999844</c:v>
                </c:pt>
                <c:pt idx="32">
                  <c:v>264.2499999999979</c:v>
                </c:pt>
                <c:pt idx="33">
                  <c:v>70.890000000000029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6EC-4A5F-AB85-E7FCC3DCA9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6069472"/>
        <c:axId val="856052416"/>
      </c:lineChart>
      <c:catAx>
        <c:axId val="8560694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6052416"/>
        <c:crosses val="autoZero"/>
        <c:auto val="1"/>
        <c:lblAlgn val="ctr"/>
        <c:lblOffset val="100"/>
        <c:noMultiLvlLbl val="0"/>
      </c:catAx>
      <c:valAx>
        <c:axId val="856052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Units</a:t>
                </a:r>
                <a:r>
                  <a:rPr lang="en-US" sz="1200" baseline="0" dirty="0"/>
                  <a:t> Sold (in millions)</a:t>
                </a:r>
                <a:endParaRPr lang="en-US" sz="12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6069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[Exercise 1.8.xlsx]6!PivotTable1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Proportion</a:t>
            </a:r>
            <a:r>
              <a:rPr lang="en-US" sz="2000" baseline="0" dirty="0"/>
              <a:t> of Regional Sales to Global Sales from 1983 to 2016</a:t>
            </a:r>
            <a:endParaRPr lang="en-US" sz="20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'6'!$B$3</c:f>
              <c:strCache>
                <c:ptCount val="1"/>
                <c:pt idx="0">
                  <c:v>Sum of Proportion of Europe Sales to Global Sales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33"/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2D15-4FAB-A5BA-90CC129421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'6'!$A$4:$A$38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'6'!$B$4:$B$38</c:f>
              <c:numCache>
                <c:formatCode>0%</c:formatCode>
                <c:ptCount val="34"/>
                <c:pt idx="0">
                  <c:v>4.7647409172126273E-2</c:v>
                </c:pt>
                <c:pt idx="1">
                  <c:v>4.1699761715647321E-2</c:v>
                </c:pt>
                <c:pt idx="2">
                  <c:v>8.7875417130144601E-2</c:v>
                </c:pt>
                <c:pt idx="3">
                  <c:v>7.6611815484219067E-2</c:v>
                </c:pt>
                <c:pt idx="4">
                  <c:v>6.4857405703771867E-2</c:v>
                </c:pt>
                <c:pt idx="5">
                  <c:v>0.13955950868276157</c:v>
                </c:pt>
                <c:pt idx="6">
                  <c:v>0.11490810074880871</c:v>
                </c:pt>
                <c:pt idx="7">
                  <c:v>0.15448471350475804</c:v>
                </c:pt>
                <c:pt idx="8">
                  <c:v>0.12255662426310887</c:v>
                </c:pt>
                <c:pt idx="9">
                  <c:v>0.1537552521008404</c:v>
                </c:pt>
                <c:pt idx="10">
                  <c:v>0.10113092648977816</c:v>
                </c:pt>
                <c:pt idx="11">
                  <c:v>0.18794998105342922</c:v>
                </c:pt>
                <c:pt idx="12">
                  <c:v>0.16910679832028142</c:v>
                </c:pt>
                <c:pt idx="13">
                  <c:v>0.23726770467101957</c:v>
                </c:pt>
                <c:pt idx="14">
                  <c:v>0.24042193253059982</c:v>
                </c:pt>
                <c:pt idx="15">
                  <c:v>0.26084922213124428</c:v>
                </c:pt>
                <c:pt idx="16">
                  <c:v>0.24938301090677487</c:v>
                </c:pt>
                <c:pt idx="17">
                  <c:v>0.26170867235562595</c:v>
                </c:pt>
                <c:pt idx="18">
                  <c:v>0.28631343914066776</c:v>
                </c:pt>
                <c:pt idx="19">
                  <c:v>0.27745752427184667</c:v>
                </c:pt>
                <c:pt idx="20">
                  <c:v>0.29009361464300853</c:v>
                </c:pt>
                <c:pt idx="21">
                  <c:v>0.25598205978481453</c:v>
                </c:pt>
                <c:pt idx="22">
                  <c:v>0.26517342611721439</c:v>
                </c:pt>
                <c:pt idx="23">
                  <c:v>0.24807987711213897</c:v>
                </c:pt>
                <c:pt idx="24">
                  <c:v>0.26270992241464208</c:v>
                </c:pt>
                <c:pt idx="25">
                  <c:v>0.27171991040905497</c:v>
                </c:pt>
                <c:pt idx="26">
                  <c:v>0.28714919644998993</c:v>
                </c:pt>
                <c:pt idx="27">
                  <c:v>0.29455490924849009</c:v>
                </c:pt>
                <c:pt idx="28">
                  <c:v>0.32459474133250849</c:v>
                </c:pt>
                <c:pt idx="29">
                  <c:v>0.32676753782668655</c:v>
                </c:pt>
                <c:pt idx="30">
                  <c:v>0.34173844523544417</c:v>
                </c:pt>
                <c:pt idx="31">
                  <c:v>0.37289292497626036</c:v>
                </c:pt>
                <c:pt idx="32">
                  <c:v>0.36976348155156402</c:v>
                </c:pt>
                <c:pt idx="33">
                  <c:v>0.37748624629708066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D15-4FAB-A5BA-90CC12942194}"/>
            </c:ext>
          </c:extLst>
        </c:ser>
        <c:ser>
          <c:idx val="1"/>
          <c:order val="1"/>
          <c:tx>
            <c:strRef>
              <c:f>'6'!$C$3</c:f>
              <c:strCache>
                <c:ptCount val="1"/>
                <c:pt idx="0">
                  <c:v>Sum of Proportion of NA Sales to Global Sales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33"/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D15-4FAB-A5BA-90CC129421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'6'!$A$4:$A$38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'6'!$C$4:$C$38</c:f>
              <c:numCache>
                <c:formatCode>0%</c:formatCode>
                <c:ptCount val="34"/>
                <c:pt idx="0">
                  <c:v>0.46217986896962471</c:v>
                </c:pt>
                <c:pt idx="1">
                  <c:v>0.66084193804606817</c:v>
                </c:pt>
                <c:pt idx="2">
                  <c:v>0.625324434556915</c:v>
                </c:pt>
                <c:pt idx="3">
                  <c:v>0.33719989209603451</c:v>
                </c:pt>
                <c:pt idx="4">
                  <c:v>0.38914443422263129</c:v>
                </c:pt>
                <c:pt idx="5">
                  <c:v>0.50550614146548067</c:v>
                </c:pt>
                <c:pt idx="6">
                  <c:v>0.61470388019060584</c:v>
                </c:pt>
                <c:pt idx="7">
                  <c:v>0.51548896537760691</c:v>
                </c:pt>
                <c:pt idx="8">
                  <c:v>0.39590443686006821</c:v>
                </c:pt>
                <c:pt idx="9">
                  <c:v>0.44472163865546227</c:v>
                </c:pt>
                <c:pt idx="10">
                  <c:v>0.32883862548934323</c:v>
                </c:pt>
                <c:pt idx="11">
                  <c:v>0.35556397625363134</c:v>
                </c:pt>
                <c:pt idx="12">
                  <c:v>0.28169333787311357</c:v>
                </c:pt>
                <c:pt idx="13">
                  <c:v>0.43561024610748378</c:v>
                </c:pt>
                <c:pt idx="14">
                  <c:v>0.47143994427306202</c:v>
                </c:pt>
                <c:pt idx="15">
                  <c:v>0.5004873864389604</c:v>
                </c:pt>
                <c:pt idx="16">
                  <c:v>0.50167184141389998</c:v>
                </c:pt>
                <c:pt idx="17">
                  <c:v>0.46879341139114866</c:v>
                </c:pt>
                <c:pt idx="18">
                  <c:v>0.52495323154909446</c:v>
                </c:pt>
                <c:pt idx="19">
                  <c:v>0.54659688511327142</c:v>
                </c:pt>
                <c:pt idx="20">
                  <c:v>0.54098085790135886</c:v>
                </c:pt>
                <c:pt idx="21">
                  <c:v>0.53088245819119007</c:v>
                </c:pt>
                <c:pt idx="22">
                  <c:v>0.52747635098402035</c:v>
                </c:pt>
                <c:pt idx="23">
                  <c:v>0.50514592933948366</c:v>
                </c:pt>
                <c:pt idx="24">
                  <c:v>0.51070481553016933</c:v>
                </c:pt>
                <c:pt idx="25">
                  <c:v>0.51781504184840499</c:v>
                </c:pt>
                <c:pt idx="26">
                  <c:v>0.50794555049172685</c:v>
                </c:pt>
                <c:pt idx="27">
                  <c:v>0.50692511541859431</c:v>
                </c:pt>
                <c:pt idx="28">
                  <c:v>0.4674241836655596</c:v>
                </c:pt>
                <c:pt idx="29">
                  <c:v>0.42629986244842027</c:v>
                </c:pt>
                <c:pt idx="30">
                  <c:v>0.42053636931772054</c:v>
                </c:pt>
                <c:pt idx="31">
                  <c:v>0.39164886039886282</c:v>
                </c:pt>
                <c:pt idx="32">
                  <c:v>0.38910122989593471</c:v>
                </c:pt>
                <c:pt idx="33">
                  <c:v>0.31965016222316334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D15-4FAB-A5BA-90CC12942194}"/>
            </c:ext>
          </c:extLst>
        </c:ser>
        <c:ser>
          <c:idx val="2"/>
          <c:order val="2"/>
          <c:tx>
            <c:strRef>
              <c:f>'6'!$D$3</c:f>
              <c:strCache>
                <c:ptCount val="1"/>
                <c:pt idx="0">
                  <c:v>Sum of Proportion of Japan Sales to Global Sales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33"/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D15-4FAB-A5BA-90CC129421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'6'!$A$4:$A$38</c:f>
              <c:strCache>
                <c:ptCount val="34"/>
                <c:pt idx="0">
                  <c:v>1983</c:v>
                </c:pt>
                <c:pt idx="1">
                  <c:v>1984</c:v>
                </c:pt>
                <c:pt idx="2">
                  <c:v>1985</c:v>
                </c:pt>
                <c:pt idx="3">
                  <c:v>1986</c:v>
                </c:pt>
                <c:pt idx="4">
                  <c:v>1987</c:v>
                </c:pt>
                <c:pt idx="5">
                  <c:v>1988</c:v>
                </c:pt>
                <c:pt idx="6">
                  <c:v>1989</c:v>
                </c:pt>
                <c:pt idx="7">
                  <c:v>1990</c:v>
                </c:pt>
                <c:pt idx="8">
                  <c:v>1991</c:v>
                </c:pt>
                <c:pt idx="9">
                  <c:v>1992</c:v>
                </c:pt>
                <c:pt idx="10">
                  <c:v>1993</c:v>
                </c:pt>
                <c:pt idx="11">
                  <c:v>1994</c:v>
                </c:pt>
                <c:pt idx="12">
                  <c:v>1995</c:v>
                </c:pt>
                <c:pt idx="13">
                  <c:v>1996</c:v>
                </c:pt>
                <c:pt idx="14">
                  <c:v>1997</c:v>
                </c:pt>
                <c:pt idx="15">
                  <c:v>1998</c:v>
                </c:pt>
                <c:pt idx="16">
                  <c:v>1999</c:v>
                </c:pt>
                <c:pt idx="17">
                  <c:v>2000</c:v>
                </c:pt>
                <c:pt idx="18">
                  <c:v>2001</c:v>
                </c:pt>
                <c:pt idx="19">
                  <c:v>2002</c:v>
                </c:pt>
                <c:pt idx="20">
                  <c:v>2003</c:v>
                </c:pt>
                <c:pt idx="21">
                  <c:v>2004</c:v>
                </c:pt>
                <c:pt idx="22">
                  <c:v>2005</c:v>
                </c:pt>
                <c:pt idx="23">
                  <c:v>2006</c:v>
                </c:pt>
                <c:pt idx="24">
                  <c:v>2007</c:v>
                </c:pt>
                <c:pt idx="25">
                  <c:v>2008</c:v>
                </c:pt>
                <c:pt idx="26">
                  <c:v>2009</c:v>
                </c:pt>
                <c:pt idx="27">
                  <c:v>2010</c:v>
                </c:pt>
                <c:pt idx="28">
                  <c:v>2011</c:v>
                </c:pt>
                <c:pt idx="29">
                  <c:v>2012</c:v>
                </c:pt>
                <c:pt idx="30">
                  <c:v>2013</c:v>
                </c:pt>
                <c:pt idx="31">
                  <c:v>2014</c:v>
                </c:pt>
                <c:pt idx="32">
                  <c:v>2015</c:v>
                </c:pt>
                <c:pt idx="33">
                  <c:v>2016</c:v>
                </c:pt>
              </c:strCache>
            </c:strRef>
          </c:cat>
          <c:val>
            <c:numRef>
              <c:f>'6'!$D$4:$D$38</c:f>
              <c:numCache>
                <c:formatCode>0%</c:formatCode>
                <c:ptCount val="34"/>
                <c:pt idx="0">
                  <c:v>0.48243001786777834</c:v>
                </c:pt>
                <c:pt idx="1">
                  <c:v>0.28335980937251776</c:v>
                </c:pt>
                <c:pt idx="2">
                  <c:v>0.26992955135335556</c:v>
                </c:pt>
                <c:pt idx="3">
                  <c:v>0.53439438899379543</c:v>
                </c:pt>
                <c:pt idx="4">
                  <c:v>0.5349586016559339</c:v>
                </c:pt>
                <c:pt idx="5">
                  <c:v>0.33375688267683179</c:v>
                </c:pt>
                <c:pt idx="6">
                  <c:v>0.24996596324029954</c:v>
                </c:pt>
                <c:pt idx="7">
                  <c:v>0.30127556185462656</c:v>
                </c:pt>
                <c:pt idx="8">
                  <c:v>0.45857896369841761</c:v>
                </c:pt>
                <c:pt idx="9">
                  <c:v>0.37959558823529421</c:v>
                </c:pt>
                <c:pt idx="10">
                  <c:v>0.55089169204001764</c:v>
                </c:pt>
                <c:pt idx="11">
                  <c:v>0.42932929139825693</c:v>
                </c:pt>
                <c:pt idx="12">
                  <c:v>0.51923731699012665</c:v>
                </c:pt>
                <c:pt idx="13">
                  <c:v>0.28849824208940222</c:v>
                </c:pt>
                <c:pt idx="14">
                  <c:v>0.24315852323614259</c:v>
                </c:pt>
                <c:pt idx="15">
                  <c:v>0.19511053924435634</c:v>
                </c:pt>
                <c:pt idx="16">
                  <c:v>0.20834328477032071</c:v>
                </c:pt>
                <c:pt idx="17">
                  <c:v>0.21219487993649533</c:v>
                </c:pt>
                <c:pt idx="18">
                  <c:v>0.12011948584877226</c:v>
                </c:pt>
                <c:pt idx="19">
                  <c:v>0.10558252427184517</c:v>
                </c:pt>
                <c:pt idx="20">
                  <c:v>9.5570769875646597E-2</c:v>
                </c:pt>
                <c:pt idx="21">
                  <c:v>9.9243743588520492E-2</c:v>
                </c:pt>
                <c:pt idx="22">
                  <c:v>0.11795150592584602</c:v>
                </c:pt>
                <c:pt idx="23">
                  <c:v>0.14130184331797449</c:v>
                </c:pt>
                <c:pt idx="24">
                  <c:v>9.8454840082497053E-2</c:v>
                </c:pt>
                <c:pt idx="25">
                  <c:v>8.8471059766592683E-2</c:v>
                </c:pt>
                <c:pt idx="26">
                  <c:v>9.2528184216839254E-2</c:v>
                </c:pt>
                <c:pt idx="27">
                  <c:v>9.853497558292755E-2</c:v>
                </c:pt>
                <c:pt idx="28">
                  <c:v>0.10241991778484531</c:v>
                </c:pt>
                <c:pt idx="29">
                  <c:v>0.14222833562586074</c:v>
                </c:pt>
                <c:pt idx="30">
                  <c:v>0.12920142379697375</c:v>
                </c:pt>
                <c:pt idx="31">
                  <c:v>0.11683879392212819</c:v>
                </c:pt>
                <c:pt idx="32">
                  <c:v>0.12688741721854468</c:v>
                </c:pt>
                <c:pt idx="33">
                  <c:v>0.19269290449992896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2D15-4FAB-A5BA-90CC129421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3371536"/>
        <c:axId val="313370288"/>
      </c:lineChart>
      <c:catAx>
        <c:axId val="3133715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3370288"/>
        <c:crosses val="autoZero"/>
        <c:auto val="1"/>
        <c:lblAlgn val="ctr"/>
        <c:lblOffset val="100"/>
        <c:noMultiLvlLbl val="0"/>
      </c:catAx>
      <c:valAx>
        <c:axId val="313370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Proportion</a:t>
                </a:r>
                <a:r>
                  <a:rPr lang="en-US" sz="1800" baseline="0" dirty="0"/>
                  <a:t> to Global Sales (%)</a:t>
                </a:r>
                <a:endParaRPr lang="en-US" sz="18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3371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204082611883416"/>
          <c:y val="0.46131903077320963"/>
          <c:w val="0.22920917234327198"/>
          <c:h val="0.3156901115409491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[Exercise 1 (version 2).xlsb]Sheet1!PivotTable1</c:name>
    <c:fmtId val="56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/>
              <a:t>Total</a:t>
            </a:r>
            <a:r>
              <a:rPr lang="en-US" sz="2400" baseline="0" dirty="0"/>
              <a:t> Sales in 2016</a:t>
            </a:r>
            <a:endParaRPr lang="en-US" sz="2400" dirty="0"/>
          </a:p>
        </c:rich>
      </c:tx>
      <c:layout>
        <c:manualLayout>
          <c:xMode val="edge"/>
          <c:yMode val="edge"/>
          <c:x val="0.39986056430446187"/>
          <c:y val="4.351851661482137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92403625328084"/>
          <c:y val="0.13079473035310307"/>
          <c:w val="0.58501706036745404"/>
          <c:h val="0.7660535353140769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Sum of Japan Sales</c:v>
                </c:pt>
              </c:strCache>
            </c:strRef>
          </c:tx>
          <c:spPr>
            <a:solidFill>
              <a:schemeClr val="accent3"/>
            </a:solidFill>
            <a:ln>
              <a:solidFill>
                <a:schemeClr val="accent3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Sheet1!$A$4:$A$5</c:f>
              <c:strCache>
                <c:ptCount val="1"/>
                <c:pt idx="0">
                  <c:v>2016</c:v>
                </c:pt>
              </c:strCache>
            </c:strRef>
          </c:cat>
          <c:val>
            <c:numRef>
              <c:f>Sheet1!$B$4:$B$5</c:f>
              <c:numCache>
                <c:formatCode>General</c:formatCode>
                <c:ptCount val="1"/>
                <c:pt idx="0">
                  <c:v>13.659999999999998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5E-4A6C-BB7D-3FC0D5E47C55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Sum of North America Sales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accent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Sheet1!$A$4:$A$5</c:f>
              <c:strCache>
                <c:ptCount val="1"/>
                <c:pt idx="0">
                  <c:v>2016</c:v>
                </c:pt>
              </c:strCache>
            </c:strRef>
          </c:cat>
          <c:val>
            <c:numRef>
              <c:f>Sheet1!$C$4:$C$5</c:f>
              <c:numCache>
                <c:formatCode>General</c:formatCode>
                <c:ptCount val="1"/>
                <c:pt idx="0">
                  <c:v>22.66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5E-4A6C-BB7D-3FC0D5E47C55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Sum of Europe Sales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accent2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Sheet1!$A$4:$A$5</c:f>
              <c:strCache>
                <c:ptCount val="1"/>
                <c:pt idx="0">
                  <c:v>2016</c:v>
                </c:pt>
              </c:strCache>
            </c:strRef>
          </c:cat>
          <c:val>
            <c:numRef>
              <c:f>Sheet1!$D$4:$D$5</c:f>
              <c:numCache>
                <c:formatCode>General</c:formatCode>
                <c:ptCount val="1"/>
                <c:pt idx="0">
                  <c:v>26.76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95E-4A6C-BB7D-3FC0D5E47C55}"/>
            </c:ext>
          </c:extLst>
        </c:ser>
        <c:ser>
          <c:idx val="3"/>
          <c:order val="3"/>
          <c:tx>
            <c:strRef>
              <c:f>Sheet1!$E$3</c:f>
              <c:strCache>
                <c:ptCount val="1"/>
                <c:pt idx="0">
                  <c:v>Sum of Global Sales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Sheet1!$A$4:$A$5</c:f>
              <c:strCache>
                <c:ptCount val="1"/>
                <c:pt idx="0">
                  <c:v>2016</c:v>
                </c:pt>
              </c:strCache>
            </c:strRef>
          </c:cat>
          <c:val>
            <c:numRef>
              <c:f>Sheet1!$E$4:$E$5</c:f>
              <c:numCache>
                <c:formatCode>General</c:formatCode>
                <c:ptCount val="1"/>
                <c:pt idx="0">
                  <c:v>70.889999999999986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95E-4A6C-BB7D-3FC0D5E47C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9916207"/>
        <c:axId val="1220687727"/>
      </c:barChart>
      <c:catAx>
        <c:axId val="12799162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0687727"/>
        <c:crosses val="autoZero"/>
        <c:auto val="1"/>
        <c:lblAlgn val="ctr"/>
        <c:lblOffset val="100"/>
        <c:noMultiLvlLbl val="0"/>
      </c:catAx>
      <c:valAx>
        <c:axId val="12206877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/>
                  <a:t>Units</a:t>
                </a:r>
                <a:r>
                  <a:rPr lang="en-US" sz="2000" baseline="0" dirty="0"/>
                  <a:t> Sold (in millions)</a:t>
                </a:r>
                <a:endParaRPr lang="en-US" sz="20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9162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178682742782157"/>
          <c:y val="0.4062254780012185"/>
          <c:w val="0.21717150590551176"/>
          <c:h val="0.338982516521616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[vgsales_clean.xlsx]Sheet2!PivotTable4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Total </a:t>
            </a:r>
            <a:r>
              <a:rPr lang="en-US" sz="1600" b="1" dirty="0"/>
              <a:t>North America </a:t>
            </a:r>
            <a:r>
              <a:rPr lang="en-US" sz="1600" dirty="0"/>
              <a:t>Sales in 2016</a:t>
            </a:r>
          </a:p>
        </c:rich>
      </c:tx>
      <c:layout>
        <c:manualLayout>
          <c:xMode val="edge"/>
          <c:yMode val="edge"/>
          <c:x val="0.2335409651792966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249998349251085"/>
          <c:y val="0.12074365268366523"/>
          <c:w val="0.8675000165074892"/>
          <c:h val="0.6593800988225906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7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415-40AA-84C1-B52E36EC6954}"/>
              </c:ext>
            </c:extLst>
          </c:dPt>
          <c:cat>
            <c:strRef>
              <c:f>Sheet2!$A$4:$A$15</c:f>
              <c:strCache>
                <c:ptCount val="11"/>
                <c:pt idx="0">
                  <c:v>Action</c:v>
                </c:pt>
                <c:pt idx="1">
                  <c:v>Adventure</c:v>
                </c:pt>
                <c:pt idx="2">
                  <c:v>Fighting</c:v>
                </c:pt>
                <c:pt idx="3">
                  <c:v>Misc</c:v>
                </c:pt>
                <c:pt idx="4">
                  <c:v>Platform</c:v>
                </c:pt>
                <c:pt idx="5">
                  <c:v>Racing</c:v>
                </c:pt>
                <c:pt idx="6">
                  <c:v>Role-Playing</c:v>
                </c:pt>
                <c:pt idx="7">
                  <c:v>Shooter</c:v>
                </c:pt>
                <c:pt idx="8">
                  <c:v>Simulation</c:v>
                </c:pt>
                <c:pt idx="9">
                  <c:v>Sports</c:v>
                </c:pt>
                <c:pt idx="10">
                  <c:v>Strategy</c:v>
                </c:pt>
              </c:strCache>
            </c:strRef>
          </c:cat>
          <c:val>
            <c:numRef>
              <c:f>Sheet2!$B$4:$B$15</c:f>
              <c:numCache>
                <c:formatCode>General</c:formatCode>
                <c:ptCount val="11"/>
                <c:pt idx="0">
                  <c:v>5.870000000000001</c:v>
                </c:pt>
                <c:pt idx="1">
                  <c:v>0.34</c:v>
                </c:pt>
                <c:pt idx="2">
                  <c:v>1.6</c:v>
                </c:pt>
                <c:pt idx="3">
                  <c:v>0.22</c:v>
                </c:pt>
                <c:pt idx="4">
                  <c:v>0.79</c:v>
                </c:pt>
                <c:pt idx="5">
                  <c:v>0.33</c:v>
                </c:pt>
                <c:pt idx="6">
                  <c:v>1.3900000000000001</c:v>
                </c:pt>
                <c:pt idx="7">
                  <c:v>7.4400000000000013</c:v>
                </c:pt>
                <c:pt idx="8">
                  <c:v>0</c:v>
                </c:pt>
                <c:pt idx="9">
                  <c:v>4.57</c:v>
                </c:pt>
                <c:pt idx="10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15-40AA-84C1-B52E36EC69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22770496"/>
        <c:axId val="1722765920"/>
      </c:barChart>
      <c:catAx>
        <c:axId val="1722770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65920"/>
        <c:crosses val="autoZero"/>
        <c:auto val="1"/>
        <c:lblAlgn val="ctr"/>
        <c:lblOffset val="100"/>
        <c:noMultiLvlLbl val="0"/>
      </c:catAx>
      <c:valAx>
        <c:axId val="1722765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 b="0" i="0" u="none" strike="noStrike" kern="1200" baseline="0">
                    <a:solidFill>
                      <a:srgbClr val="FFFFFF">
                        <a:lumMod val="65000"/>
                        <a:lumOff val="35000"/>
                      </a:srgb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0" i="0" baseline="0" dirty="0">
                    <a:effectLst/>
                  </a:rPr>
                  <a:t>Units sold (in millions)</a:t>
                </a:r>
                <a:endParaRPr lang="en-US" sz="1200" dirty="0">
                  <a:effectLst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>
                    <a:solidFill>
                      <a:srgbClr val="FFFFFF">
                        <a:lumMod val="65000"/>
                        <a:lumOff val="35000"/>
                      </a:srgbClr>
                    </a:solidFill>
                  </a:defRPr>
                </a:pPr>
                <a:endParaRPr lang="en-US" sz="12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b="0" i="0" u="none" strike="noStrike" kern="1200" baseline="0">
                  <a:solidFill>
                    <a:srgbClr val="FFFFFF">
                      <a:lumMod val="65000"/>
                      <a:lumOff val="35000"/>
                    </a:srgb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7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[vgsales_clean.xlsx]Sheet2!PivotTable4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Total </a:t>
            </a:r>
            <a:r>
              <a:rPr lang="en-US" sz="1600" b="1" dirty="0"/>
              <a:t>Japan</a:t>
            </a:r>
            <a:r>
              <a:rPr lang="en-US" sz="1600" dirty="0"/>
              <a:t> Sales in 2016</a:t>
            </a:r>
          </a:p>
        </c:rich>
      </c:tx>
      <c:layout>
        <c:manualLayout>
          <c:xMode val="edge"/>
          <c:yMode val="edge"/>
          <c:x val="0.2720884283323754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7430358203173372E-2"/>
          <c:y val="0.12074365268366523"/>
          <c:w val="0.92256964179682666"/>
          <c:h val="0.6797794047964390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F6A-43E0-B1B1-104BF67D63DE}"/>
              </c:ext>
            </c:extLst>
          </c:dPt>
          <c:cat>
            <c:strRef>
              <c:f>Sheet2!$A$4:$A$15</c:f>
              <c:strCache>
                <c:ptCount val="11"/>
                <c:pt idx="0">
                  <c:v>Action</c:v>
                </c:pt>
                <c:pt idx="1">
                  <c:v>Adventure</c:v>
                </c:pt>
                <c:pt idx="2">
                  <c:v>Fighting</c:v>
                </c:pt>
                <c:pt idx="3">
                  <c:v>Misc</c:v>
                </c:pt>
                <c:pt idx="4">
                  <c:v>Platform</c:v>
                </c:pt>
                <c:pt idx="5">
                  <c:v>Racing</c:v>
                </c:pt>
                <c:pt idx="6">
                  <c:v>Role-Playing</c:v>
                </c:pt>
                <c:pt idx="7">
                  <c:v>Shooter</c:v>
                </c:pt>
                <c:pt idx="8">
                  <c:v>Simulation</c:v>
                </c:pt>
                <c:pt idx="9">
                  <c:v>Sports</c:v>
                </c:pt>
                <c:pt idx="10">
                  <c:v>Strategy</c:v>
                </c:pt>
              </c:strCache>
            </c:strRef>
          </c:cat>
          <c:val>
            <c:numRef>
              <c:f>Sheet2!$B$4:$B$15</c:f>
              <c:numCache>
                <c:formatCode>General</c:formatCode>
                <c:ptCount val="11"/>
                <c:pt idx="0">
                  <c:v>5.79</c:v>
                </c:pt>
                <c:pt idx="1">
                  <c:v>0.93</c:v>
                </c:pt>
                <c:pt idx="2">
                  <c:v>0.64</c:v>
                </c:pt>
                <c:pt idx="3">
                  <c:v>0.80999999999999994</c:v>
                </c:pt>
                <c:pt idx="4">
                  <c:v>0.11000000000000001</c:v>
                </c:pt>
                <c:pt idx="5">
                  <c:v>0.01</c:v>
                </c:pt>
                <c:pt idx="6">
                  <c:v>3.63</c:v>
                </c:pt>
                <c:pt idx="7">
                  <c:v>0.6100000000000001</c:v>
                </c:pt>
                <c:pt idx="8">
                  <c:v>0.3</c:v>
                </c:pt>
                <c:pt idx="9">
                  <c:v>0.78</c:v>
                </c:pt>
                <c:pt idx="10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6A-43E0-B1B1-104BF67D63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22770496"/>
        <c:axId val="1722765920"/>
      </c:barChart>
      <c:catAx>
        <c:axId val="1722770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65920"/>
        <c:crosses val="autoZero"/>
        <c:auto val="1"/>
        <c:lblAlgn val="ctr"/>
        <c:lblOffset val="100"/>
        <c:noMultiLvlLbl val="0"/>
      </c:catAx>
      <c:valAx>
        <c:axId val="1722765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 b="0" i="0" u="none" strike="noStrike" kern="1200" baseline="0">
                    <a:solidFill>
                      <a:srgbClr val="FFFFFF">
                        <a:lumMod val="65000"/>
                        <a:lumOff val="35000"/>
                      </a:srgb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b="0" i="0" baseline="0" dirty="0">
                    <a:effectLst/>
                  </a:rPr>
                  <a:t>Units sold (in millions)</a:t>
                </a:r>
                <a:endParaRPr lang="en-US" sz="1200" dirty="0">
                  <a:effectLst/>
                </a:endParaRP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200">
                    <a:solidFill>
                      <a:srgbClr val="FFFFFF">
                        <a:lumMod val="65000"/>
                        <a:lumOff val="35000"/>
                      </a:srgbClr>
                    </a:solidFill>
                  </a:defRPr>
                </a:pPr>
                <a:endParaRPr lang="en-US" sz="1200" dirty="0"/>
              </a:p>
            </c:rich>
          </c:tx>
          <c:layout>
            <c:manualLayout>
              <c:xMode val="edge"/>
              <c:yMode val="edge"/>
              <c:x val="0"/>
              <c:y val="0.25859862871689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b="0" i="0" u="none" strike="noStrike" kern="1200" baseline="0">
                  <a:solidFill>
                    <a:srgbClr val="FFFFFF">
                      <a:lumMod val="65000"/>
                      <a:lumOff val="35000"/>
                    </a:srgb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7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[vgsales_clean.xlsx]Sheet2!PivotTable4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Total </a:t>
            </a:r>
            <a:r>
              <a:rPr lang="en-US" sz="1600" b="1" dirty="0"/>
              <a:t>Europe</a:t>
            </a:r>
            <a:r>
              <a:rPr lang="en-US" sz="1600" dirty="0"/>
              <a:t> Sales in 2016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0923596047643314"/>
          <c:y val="0.14828524886990252"/>
          <c:w val="0.89076403952356686"/>
          <c:h val="0.6391455515853974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7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5AB-422A-A398-1B44C8023BAE}"/>
              </c:ext>
            </c:extLst>
          </c:dPt>
          <c:cat>
            <c:strRef>
              <c:f>Sheet2!$A$4:$A$15</c:f>
              <c:strCache>
                <c:ptCount val="11"/>
                <c:pt idx="0">
                  <c:v>Action</c:v>
                </c:pt>
                <c:pt idx="1">
                  <c:v>Adventure</c:v>
                </c:pt>
                <c:pt idx="2">
                  <c:v>Fighting</c:v>
                </c:pt>
                <c:pt idx="3">
                  <c:v>Misc</c:v>
                </c:pt>
                <c:pt idx="4">
                  <c:v>Platform</c:v>
                </c:pt>
                <c:pt idx="5">
                  <c:v>Racing</c:v>
                </c:pt>
                <c:pt idx="6">
                  <c:v>Role-Playing</c:v>
                </c:pt>
                <c:pt idx="7">
                  <c:v>Shooter</c:v>
                </c:pt>
                <c:pt idx="8">
                  <c:v>Simulation</c:v>
                </c:pt>
                <c:pt idx="9">
                  <c:v>Sports</c:v>
                </c:pt>
                <c:pt idx="10">
                  <c:v>Strategy</c:v>
                </c:pt>
              </c:strCache>
            </c:strRef>
          </c:cat>
          <c:val>
            <c:numRef>
              <c:f>Sheet2!$B$4:$B$15</c:f>
              <c:numCache>
                <c:formatCode>General</c:formatCode>
                <c:ptCount val="11"/>
                <c:pt idx="0">
                  <c:v>6.3600000000000012</c:v>
                </c:pt>
                <c:pt idx="1">
                  <c:v>0.39</c:v>
                </c:pt>
                <c:pt idx="2">
                  <c:v>1.1499999999999999</c:v>
                </c:pt>
                <c:pt idx="3">
                  <c:v>0.09</c:v>
                </c:pt>
                <c:pt idx="4">
                  <c:v>0.87</c:v>
                </c:pt>
                <c:pt idx="5">
                  <c:v>1.1400000000000001</c:v>
                </c:pt>
                <c:pt idx="6">
                  <c:v>1.29</c:v>
                </c:pt>
                <c:pt idx="7">
                  <c:v>7.7</c:v>
                </c:pt>
                <c:pt idx="8">
                  <c:v>9.0000000000000011E-2</c:v>
                </c:pt>
                <c:pt idx="9">
                  <c:v>7.3599999999999985</c:v>
                </c:pt>
                <c:pt idx="10">
                  <c:v>0.32000000000000006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AB-422A-A398-1B44C8023B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22770496"/>
        <c:axId val="1722765920"/>
      </c:barChart>
      <c:catAx>
        <c:axId val="1722770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65920"/>
        <c:crosses val="autoZero"/>
        <c:auto val="1"/>
        <c:lblAlgn val="ctr"/>
        <c:lblOffset val="100"/>
        <c:noMultiLvlLbl val="0"/>
      </c:catAx>
      <c:valAx>
        <c:axId val="1722765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200" dirty="0"/>
                  <a:t>Units</a:t>
                </a:r>
                <a:r>
                  <a:rPr lang="en-US" sz="1200" baseline="0" dirty="0"/>
                  <a:t> sold (in millions)</a:t>
                </a:r>
                <a:endParaRPr lang="en-US" sz="1200" dirty="0"/>
              </a:p>
            </c:rich>
          </c:tx>
          <c:layout>
            <c:manualLayout>
              <c:xMode val="edge"/>
              <c:yMode val="edge"/>
              <c:x val="1.0617872387386804E-2"/>
              <c:y val="0.2607045969461357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277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[vgsales_clean.xlsx]Sheet2!PivotTable4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en-US" sz="4400" dirty="0">
                <a:latin typeface="+mj-lt"/>
              </a:rPr>
              <a:t>Top</a:t>
            </a:r>
            <a:r>
              <a:rPr lang="en-US" sz="4400" baseline="0" dirty="0">
                <a:latin typeface="+mj-lt"/>
              </a:rPr>
              <a:t>-selling Publishers by Region in 2016</a:t>
            </a:r>
            <a:endParaRPr lang="en-US" sz="4400" dirty="0">
              <a:latin typeface="+mj-lt"/>
            </a:endParaRPr>
          </a:p>
        </c:rich>
      </c:tx>
      <c:layout>
        <c:manualLayout>
          <c:xMode val="edge"/>
          <c:yMode val="edge"/>
          <c:x val="3.9177007739010457E-2"/>
          <c:y val="1.59876698406509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101404380151637"/>
          <c:y val="0.17973650432688412"/>
          <c:w val="0.77745296546144449"/>
          <c:h val="0.693362485835518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Sheet2!$B$4</c:f>
              <c:strCache>
                <c:ptCount val="1"/>
                <c:pt idx="0">
                  <c:v>Sum of EU_Sales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Sheet2!$A$5:$A$12</c:f>
              <c:strCache>
                <c:ptCount val="7"/>
                <c:pt idx="0">
                  <c:v>Atlus</c:v>
                </c:pt>
                <c:pt idx="1">
                  <c:v>Electronic Arts</c:v>
                </c:pt>
                <c:pt idx="2">
                  <c:v>Nintendo</c:v>
                </c:pt>
                <c:pt idx="3">
                  <c:v>Sony Computer Entertainment</c:v>
                </c:pt>
                <c:pt idx="4">
                  <c:v>Square Enix</c:v>
                </c:pt>
                <c:pt idx="5">
                  <c:v>Take-Two Interactive</c:v>
                </c:pt>
                <c:pt idx="6">
                  <c:v>Ubisoft</c:v>
                </c:pt>
              </c:strCache>
            </c:strRef>
          </c:cat>
          <c:val>
            <c:numRef>
              <c:f>Sheet2!$B$5:$B$12</c:f>
              <c:numCache>
                <c:formatCode>General</c:formatCode>
                <c:ptCount val="7"/>
                <c:pt idx="0">
                  <c:v>0</c:v>
                </c:pt>
                <c:pt idx="1">
                  <c:v>6.91</c:v>
                </c:pt>
                <c:pt idx="2">
                  <c:v>0.92999999999999994</c:v>
                </c:pt>
                <c:pt idx="3">
                  <c:v>2.87</c:v>
                </c:pt>
                <c:pt idx="4">
                  <c:v>0.67</c:v>
                </c:pt>
                <c:pt idx="5">
                  <c:v>0.62</c:v>
                </c:pt>
                <c:pt idx="6">
                  <c:v>4.38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24-41CE-931A-426F975C3B33}"/>
            </c:ext>
          </c:extLst>
        </c:ser>
        <c:ser>
          <c:idx val="1"/>
          <c:order val="1"/>
          <c:tx>
            <c:strRef>
              <c:f>Sheet2!$C$4</c:f>
              <c:strCache>
                <c:ptCount val="1"/>
                <c:pt idx="0">
                  <c:v>Sum of NA_Sales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Sheet2!$A$5:$A$12</c:f>
              <c:strCache>
                <c:ptCount val="7"/>
                <c:pt idx="0">
                  <c:v>Atlus</c:v>
                </c:pt>
                <c:pt idx="1">
                  <c:v>Electronic Arts</c:v>
                </c:pt>
                <c:pt idx="2">
                  <c:v>Nintendo</c:v>
                </c:pt>
                <c:pt idx="3">
                  <c:v>Sony Computer Entertainment</c:v>
                </c:pt>
                <c:pt idx="4">
                  <c:v>Square Enix</c:v>
                </c:pt>
                <c:pt idx="5">
                  <c:v>Take-Two Interactive</c:v>
                </c:pt>
                <c:pt idx="6">
                  <c:v>Ubisoft</c:v>
                </c:pt>
              </c:strCache>
            </c:strRef>
          </c:cat>
          <c:val>
            <c:numRef>
              <c:f>Sheet2!$C$5:$C$12</c:f>
              <c:numCache>
                <c:formatCode>General</c:formatCode>
                <c:ptCount val="7"/>
                <c:pt idx="0">
                  <c:v>0</c:v>
                </c:pt>
                <c:pt idx="1">
                  <c:v>3.6399999999999997</c:v>
                </c:pt>
                <c:pt idx="2">
                  <c:v>1.1599999999999999</c:v>
                </c:pt>
                <c:pt idx="3">
                  <c:v>2.4300000000000002</c:v>
                </c:pt>
                <c:pt idx="4">
                  <c:v>0.47</c:v>
                </c:pt>
                <c:pt idx="5">
                  <c:v>1.83</c:v>
                </c:pt>
                <c:pt idx="6">
                  <c:v>3.8499999999999996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24-41CE-931A-426F975C3B33}"/>
            </c:ext>
          </c:extLst>
        </c:ser>
        <c:ser>
          <c:idx val="2"/>
          <c:order val="2"/>
          <c:tx>
            <c:strRef>
              <c:f>Sheet2!$D$4</c:f>
              <c:strCache>
                <c:ptCount val="1"/>
                <c:pt idx="0">
                  <c:v>Sum of JP_Sales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Sheet2!$A$5:$A$12</c:f>
              <c:strCache>
                <c:ptCount val="7"/>
                <c:pt idx="0">
                  <c:v>Atlus</c:v>
                </c:pt>
                <c:pt idx="1">
                  <c:v>Electronic Arts</c:v>
                </c:pt>
                <c:pt idx="2">
                  <c:v>Nintendo</c:v>
                </c:pt>
                <c:pt idx="3">
                  <c:v>Sony Computer Entertainment</c:v>
                </c:pt>
                <c:pt idx="4">
                  <c:v>Square Enix</c:v>
                </c:pt>
                <c:pt idx="5">
                  <c:v>Take-Two Interactive</c:v>
                </c:pt>
                <c:pt idx="6">
                  <c:v>Ubisoft</c:v>
                </c:pt>
              </c:strCache>
            </c:strRef>
          </c:cat>
          <c:val>
            <c:numRef>
              <c:f>Sheet2!$D$5:$D$12</c:f>
              <c:numCache>
                <c:formatCode>General</c:formatCode>
                <c:ptCount val="7"/>
                <c:pt idx="0">
                  <c:v>0.46</c:v>
                </c:pt>
                <c:pt idx="1">
                  <c:v>0.09</c:v>
                </c:pt>
                <c:pt idx="2">
                  <c:v>1.1700000000000002</c:v>
                </c:pt>
                <c:pt idx="3">
                  <c:v>0.22</c:v>
                </c:pt>
                <c:pt idx="4">
                  <c:v>2.23</c:v>
                </c:pt>
                <c:pt idx="5">
                  <c:v>0.02</c:v>
                </c:pt>
                <c:pt idx="6">
                  <c:v>0.24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924-41CE-931A-426F975C3B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6059119"/>
        <c:axId val="1866738015"/>
      </c:barChart>
      <c:catAx>
        <c:axId val="127605911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/>
                  <a:t>Publisher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6738015"/>
        <c:crosses val="autoZero"/>
        <c:auto val="1"/>
        <c:lblAlgn val="ctr"/>
        <c:lblOffset val="100"/>
        <c:noMultiLvlLbl val="0"/>
      </c:catAx>
      <c:valAx>
        <c:axId val="1866738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/>
                  <a:t>Units</a:t>
                </a:r>
                <a:r>
                  <a:rPr lang="en-US" sz="1600" baseline="0" dirty="0"/>
                  <a:t> Sold (in millions)</a:t>
                </a:r>
                <a:endParaRPr lang="en-US" sz="16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6059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C22E31-63D1-441A-B987-316F8F2E2785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D6604B-4AD3-4680-A698-F5E9A922B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016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Friday, September 15,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3443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430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98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22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33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906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10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67017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68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87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Friday, September 15,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10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Friday, September 15,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892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A57843-E6E1-ED70-B558-54399B790F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693" y="385990"/>
            <a:ext cx="6373812" cy="984885"/>
          </a:xfrm>
        </p:spPr>
        <p:txBody>
          <a:bodyPr wrap="square" anchor="ctr">
            <a:noAutofit/>
          </a:bodyPr>
          <a:lstStyle/>
          <a:p>
            <a:r>
              <a:rPr lang="en-US" sz="4000" dirty="0" err="1"/>
              <a:t>GameCo</a:t>
            </a:r>
            <a:r>
              <a:rPr lang="en-US" sz="4000" dirty="0"/>
              <a:t> </a:t>
            </a:r>
            <a:br>
              <a:rPr lang="en-US" sz="3600" dirty="0"/>
            </a:br>
            <a:r>
              <a:rPr lang="en-US" sz="3600" dirty="0"/>
              <a:t>2017 Video Game Insights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155DE-8CEF-38C4-5043-82FD5C505E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9133" y="1261110"/>
            <a:ext cx="6214391" cy="984885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Analysis and Presentation created by Kara Evans</a:t>
            </a:r>
          </a:p>
        </p:txBody>
      </p:sp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A8C853FA-27D5-7C9A-D650-110499A2D7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972" b="15256"/>
          <a:stretch/>
        </p:blipFill>
        <p:spPr>
          <a:xfrm>
            <a:off x="20" y="2083435"/>
            <a:ext cx="12191980" cy="4774564"/>
          </a:xfrm>
          <a:custGeom>
            <a:avLst/>
            <a:gdLst/>
            <a:ahLst/>
            <a:cxnLst/>
            <a:rect l="l" t="t" r="r" b="b"/>
            <a:pathLst>
              <a:path w="12192000" h="4774564">
                <a:moveTo>
                  <a:pt x="0" y="0"/>
                </a:moveTo>
                <a:lnTo>
                  <a:pt x="12192000" y="0"/>
                </a:lnTo>
                <a:lnTo>
                  <a:pt x="12192000" y="4774564"/>
                </a:lnTo>
                <a:lnTo>
                  <a:pt x="0" y="4774564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23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558066-6FBC-1026-30B7-DF57D1F61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732" y="0"/>
            <a:ext cx="11196536" cy="1630137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800" dirty="0" err="1"/>
              <a:t>GameCo’s</a:t>
            </a:r>
            <a:r>
              <a:rPr lang="en-US" sz="2800" dirty="0"/>
              <a:t> current understanding of video game sales assumes North American sales will continue to dominate the global market.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392DC7-0988-443B-A0D0-E726C7DB6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5"/>
            <a:ext cx="12192000" cy="4774564"/>
          </a:xfrm>
          <a:prstGeom prst="rect">
            <a:avLst/>
          </a:prstGeom>
          <a:solidFill>
            <a:schemeClr val="bg2">
              <a:lumMod val="10000"/>
              <a:lumOff val="9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0D9561D-7C24-AA1E-3996-D3773EB9D5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9734547"/>
              </p:ext>
            </p:extLst>
          </p:nvPr>
        </p:nvGraphicFramePr>
        <p:xfrm>
          <a:off x="4270443" y="1561334"/>
          <a:ext cx="8009106" cy="5432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F24104C-AE58-5FC7-BE92-2965F5D52937}"/>
              </a:ext>
            </a:extLst>
          </p:cNvPr>
          <p:cNvSpPr txBox="1"/>
          <p:nvPr/>
        </p:nvSpPr>
        <p:spPr>
          <a:xfrm>
            <a:off x="-1" y="2288426"/>
            <a:ext cx="42704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North America has historically held the highest position in the global market.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All regions saw a decline in sales beginning in 2009.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 2015, North America and Europe sale rates were similar indicating a shift in the global market.</a:t>
            </a:r>
          </a:p>
        </p:txBody>
      </p:sp>
    </p:spTree>
    <p:extLst>
      <p:ext uri="{BB962C8B-B14F-4D97-AF65-F5344CB8AC3E}">
        <p14:creationId xmlns:p14="http://schemas.microsoft.com/office/powerpoint/2010/main" val="1503358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B8382-819F-78F7-CFD2-9F4B293EE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253232"/>
            <a:ext cx="11091600" cy="1332000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Europe made up most of the global market in 2016.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69C17C2-E666-FA66-5574-743B99D003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80012"/>
              </p:ext>
            </p:extLst>
          </p:nvPr>
        </p:nvGraphicFramePr>
        <p:xfrm>
          <a:off x="-1" y="1031132"/>
          <a:ext cx="12191999" cy="51735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7E9BEB2-82BC-65B3-5AEE-EBE00769E227}"/>
              </a:ext>
            </a:extLst>
          </p:cNvPr>
          <p:cNvSpPr txBox="1"/>
          <p:nvPr/>
        </p:nvSpPr>
        <p:spPr>
          <a:xfrm>
            <a:off x="0" y="6204658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This data suggests that regional markets have changed over time which conflicts with our current assumption.</a:t>
            </a:r>
          </a:p>
        </p:txBody>
      </p:sp>
    </p:spTree>
    <p:extLst>
      <p:ext uri="{BB962C8B-B14F-4D97-AF65-F5344CB8AC3E}">
        <p14:creationId xmlns:p14="http://schemas.microsoft.com/office/powerpoint/2010/main" val="78994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3134217-65A6-B9D2-D7A5-7B00ADAF98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488098"/>
              </p:ext>
            </p:extLst>
          </p:nvPr>
        </p:nvGraphicFramePr>
        <p:xfrm>
          <a:off x="0" y="815050"/>
          <a:ext cx="12192000" cy="58365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DF546AA-E904-7B1F-44A7-6A3DBD48108A}"/>
              </a:ext>
            </a:extLst>
          </p:cNvPr>
          <p:cNvSpPr txBox="1"/>
          <p:nvPr/>
        </p:nvSpPr>
        <p:spPr>
          <a:xfrm>
            <a:off x="671208" y="291830"/>
            <a:ext cx="109825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Europe sales were higher than North America sales by the end of 2016.</a:t>
            </a:r>
          </a:p>
        </p:txBody>
      </p:sp>
    </p:spTree>
    <p:extLst>
      <p:ext uri="{BB962C8B-B14F-4D97-AF65-F5344CB8AC3E}">
        <p14:creationId xmlns:p14="http://schemas.microsoft.com/office/powerpoint/2010/main" val="2657873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66D3C-FCC1-8BF8-826B-2A8C10AFD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39600"/>
            <a:ext cx="11091600" cy="1332000"/>
          </a:xfrm>
        </p:spPr>
        <p:txBody>
          <a:bodyPr/>
          <a:lstStyle/>
          <a:p>
            <a:r>
              <a:rPr lang="en-US" dirty="0"/>
              <a:t>Popular Genres by Region in 2016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17A7FE5-FA94-C12F-CA85-0A7F499AC5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3953778"/>
              </p:ext>
            </p:extLst>
          </p:nvPr>
        </p:nvGraphicFramePr>
        <p:xfrm>
          <a:off x="6164093" y="894946"/>
          <a:ext cx="5852812" cy="29766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17A7FE5-FA94-C12F-CA85-0A7F499AC5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9463892"/>
              </p:ext>
            </p:extLst>
          </p:nvPr>
        </p:nvGraphicFramePr>
        <p:xfrm>
          <a:off x="3169594" y="3638145"/>
          <a:ext cx="5852812" cy="32198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17A7FE5-FA94-C12F-CA85-0A7F499AC5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6110958"/>
              </p:ext>
            </p:extLst>
          </p:nvPr>
        </p:nvGraphicFramePr>
        <p:xfrm>
          <a:off x="168611" y="841443"/>
          <a:ext cx="5852812" cy="30301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197491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48BA975-D2E8-0761-14D3-AE4EB31B0D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540150"/>
              </p:ext>
            </p:extLst>
          </p:nvPr>
        </p:nvGraphicFramePr>
        <p:xfrm>
          <a:off x="2" y="0"/>
          <a:ext cx="12191998" cy="6196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76FF41C-4E9B-129C-38E8-427AA891833F}"/>
              </a:ext>
            </a:extLst>
          </p:cNvPr>
          <p:cNvSpPr txBox="1"/>
          <p:nvPr/>
        </p:nvSpPr>
        <p:spPr>
          <a:xfrm>
            <a:off x="998706" y="6284386"/>
            <a:ext cx="10194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Europe</a:t>
            </a:r>
            <a:r>
              <a:rPr lang="en-US" dirty="0"/>
              <a:t>: Electronic Arts	</a:t>
            </a:r>
            <a:r>
              <a:rPr lang="en-US" b="1" dirty="0"/>
              <a:t>North America</a:t>
            </a:r>
            <a:r>
              <a:rPr lang="en-US" dirty="0"/>
              <a:t>: Ubisoft	</a:t>
            </a:r>
            <a:r>
              <a:rPr lang="en-US" b="1" dirty="0"/>
              <a:t>Japan</a:t>
            </a:r>
            <a:r>
              <a:rPr lang="en-US" dirty="0"/>
              <a:t>: Square </a:t>
            </a:r>
            <a:r>
              <a:rPr lang="en-US" dirty="0" err="1"/>
              <a:t>Enix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097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10851-00C3-D4CB-EB63-86DED2BEC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2016 Data Insights and 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E8A4E-8AD9-138E-BF19-2E930CB02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215" y="1731524"/>
            <a:ext cx="11269569" cy="4717913"/>
          </a:xfrm>
        </p:spPr>
        <p:txBody>
          <a:bodyPr>
            <a:normAutofit fontScale="70000" lnSpcReduction="20000"/>
          </a:bodyPr>
          <a:lstStyle/>
          <a:p>
            <a:r>
              <a:rPr lang="en-US" sz="28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Europe makes up most of the global market over North America and Japan.</a:t>
            </a:r>
          </a:p>
          <a:p>
            <a:pPr marL="457200" lvl="1" indent="0">
              <a:buNone/>
            </a:pPr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Action: </a:t>
            </a:r>
          </a:p>
          <a:p>
            <a:pPr lvl="1"/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Increase focus on the European market to satisfy this customer base.</a:t>
            </a:r>
          </a:p>
          <a:p>
            <a:r>
              <a:rPr lang="en-US" sz="28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Action and Sport genres were popular in all three regions. However, Shooter genres were the most popular in Europe and North America where Action was the most popular in Japan.</a:t>
            </a:r>
          </a:p>
          <a:p>
            <a:pPr marL="457200" lvl="1" indent="0">
              <a:buNone/>
            </a:pPr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Actions:</a:t>
            </a:r>
          </a:p>
          <a:p>
            <a:pPr lvl="1"/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larger marketing budget should be set aside for Shooter games to satisfy the larger European and North American markets.</a:t>
            </a:r>
          </a:p>
          <a:p>
            <a:pPr lvl="1"/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secondary focus on Action and Sport genres will satisfy demand in all three regions.</a:t>
            </a:r>
          </a:p>
          <a:p>
            <a:r>
              <a:rPr lang="en-US" sz="28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 different competitor is making up most of the sales in each region.</a:t>
            </a:r>
          </a:p>
          <a:p>
            <a:pPr lvl="1"/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Further analysis is needed provide more insight on how </a:t>
            </a:r>
            <a:r>
              <a:rPr lang="en-US" sz="2600" dirty="0" err="1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GameCo</a:t>
            </a:r>
            <a:r>
              <a:rPr lang="en-US" sz="2600" dirty="0">
                <a:solidFill>
                  <a:schemeClr val="tx1">
                    <a:lumMod val="95000"/>
                    <a:alpha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can meet the needs of the market in the presence of this competition.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838726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8E5"/>
      </a:lt2>
      <a:accent1>
        <a:srgbClr val="EA73A4"/>
      </a:accent1>
      <a:accent2>
        <a:srgbClr val="E55454"/>
      </a:accent2>
      <a:accent3>
        <a:srgbClr val="E59053"/>
      </a:accent3>
      <a:accent4>
        <a:srgbClr val="B6A343"/>
      </a:accent4>
      <a:accent5>
        <a:srgbClr val="95AB54"/>
      </a:accent5>
      <a:accent6>
        <a:srgbClr val="69B643"/>
      </a:accent6>
      <a:hlink>
        <a:srgbClr val="578F78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3281</TotalTime>
  <Words>372</Words>
  <Application>Microsoft Office PowerPoint</Application>
  <PresentationFormat>Widescreen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Sitka Heading</vt:lpstr>
      <vt:lpstr>Source Sans Pro</vt:lpstr>
      <vt:lpstr>3DFloatVTI</vt:lpstr>
      <vt:lpstr>GameCo  2017 Video Game Insights</vt:lpstr>
      <vt:lpstr>GameCo’s current understanding of video game sales assumes North American sales will continue to dominate the global market.</vt:lpstr>
      <vt:lpstr>Europe made up most of the global market in 2016.</vt:lpstr>
      <vt:lpstr>PowerPoint Presentation</vt:lpstr>
      <vt:lpstr>Popular Genres by Region in 2016</vt:lpstr>
      <vt:lpstr>PowerPoint Presentation</vt:lpstr>
      <vt:lpstr>2016 Data Insights and Actions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 Evans</dc:creator>
  <cp:lastModifiedBy>Kara Evans</cp:lastModifiedBy>
  <cp:revision>55</cp:revision>
  <cp:lastPrinted>2023-01-10T01:24:57Z</cp:lastPrinted>
  <dcterms:created xsi:type="dcterms:W3CDTF">2023-01-07T19:04:31Z</dcterms:created>
  <dcterms:modified xsi:type="dcterms:W3CDTF">2023-09-15T16:45:47Z</dcterms:modified>
</cp:coreProperties>
</file>

<file path=docProps/thumbnail.jpeg>
</file>